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6" r:id="rId3"/>
    <p:sldId id="258" r:id="rId4"/>
    <p:sldId id="259" r:id="rId5"/>
    <p:sldId id="263" r:id="rId6"/>
    <p:sldId id="267" r:id="rId7"/>
    <p:sldId id="274" r:id="rId8"/>
    <p:sldId id="270" r:id="rId9"/>
    <p:sldId id="261" r:id="rId10"/>
    <p:sldId id="272" r:id="rId11"/>
    <p:sldId id="265" r:id="rId12"/>
    <p:sldId id="268" r:id="rId13"/>
    <p:sldId id="27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'[SAEOPP.xlsx]Staff Demographics'!$B$22:$B$23</c:f>
              <c:strCache>
                <c:ptCount val="2"/>
                <c:pt idx="0">
                  <c:v>Teacher Demographic</c:v>
                </c:pt>
                <c:pt idx="1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34-4E51-A599-F9B175D61A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34-4E51-A599-F9B175D61A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34-4E51-A599-F9B175D61A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'[SAEOPP.xlsx]Staff Demographics'!$A$24:$A$26</c:f>
              <c:strCache>
                <c:ptCount val="3"/>
                <c:pt idx="0">
                  <c:v>Hispanic</c:v>
                </c:pt>
                <c:pt idx="1">
                  <c:v>Black</c:v>
                </c:pt>
                <c:pt idx="2">
                  <c:v>White</c:v>
                </c:pt>
              </c:strCache>
            </c:strRef>
          </c:cat>
          <c:val>
            <c:numRef>
              <c:f>'[SAEOPP.xlsx]Staff Demographics'!$B$24:$B$26</c:f>
              <c:numCache>
                <c:formatCode>0.00%</c:formatCode>
                <c:ptCount val="3"/>
                <c:pt idx="0">
                  <c:v>2.8400000000000002E-2</c:v>
                </c:pt>
                <c:pt idx="1">
                  <c:v>0.1108</c:v>
                </c:pt>
                <c:pt idx="2">
                  <c:v>0.86080000000000001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34-4E51-A599-F9B175D61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'[SAEOPP.xlsx]Student Demographic'!$B$15:$B$16</c:f>
              <c:strCache>
                <c:ptCount val="2"/>
                <c:pt idx="0">
                  <c:v>Student Demographic</c:v>
                </c:pt>
                <c:pt idx="1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A0-476A-8762-75FAA7AEC4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A0-476A-8762-75FAA7AEC4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A0-476A-8762-75FAA7AEC4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'[SAEOPP.xlsx]Student Demographic'!$A$17:$A$19</c:f>
              <c:strCache>
                <c:ptCount val="3"/>
                <c:pt idx="0">
                  <c:v>Hispanic</c:v>
                </c:pt>
                <c:pt idx="1">
                  <c:v>Black</c:v>
                </c:pt>
                <c:pt idx="2">
                  <c:v>White</c:v>
                </c:pt>
              </c:strCache>
            </c:strRef>
          </c:cat>
          <c:val>
            <c:numRef>
              <c:f>'[SAEOPP.xlsx]Student Demographic'!$B$17:$B$19</c:f>
              <c:numCache>
                <c:formatCode>0.00%</c:formatCode>
                <c:ptCount val="3"/>
                <c:pt idx="0">
                  <c:v>0.33500000000000002</c:v>
                </c:pt>
                <c:pt idx="1">
                  <c:v>0.27600000000000002</c:v>
                </c:pt>
                <c:pt idx="2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A0-476A-8762-75FAA7AEC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'[SAEOPP.xlsx]Staff Demographics'!$B$15:$B$16</c:f>
              <c:strCache>
                <c:ptCount val="2"/>
                <c:pt idx="0">
                  <c:v>Total</c:v>
                </c:pt>
                <c:pt idx="1">
                  <c:v>Teachers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2A-430E-A7D3-9F3881FD41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2A-430E-A7D3-9F3881FD41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'[SAEOPP.xlsx]Staff Demographics'!$A$17:$A$18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'[SAEOPP.xlsx]Staff Demographics'!$B$17:$B$18</c:f>
              <c:numCache>
                <c:formatCode>General</c:formatCode>
                <c:ptCount val="2"/>
                <c:pt idx="0">
                  <c:v>63</c:v>
                </c:pt>
                <c:pt idx="1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2A-430E-A7D3-9F3881FD4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FEF3-E62B-41D3-AB20-7971C96409D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0DDE0-FB94-4E0B-9BE5-1EBE2A98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4/6 minority in </a:t>
            </a:r>
            <a:r>
              <a:rPr lang="en-US" sz="1200" dirty="0" err="1" smtClean="0">
                <a:solidFill>
                  <a:schemeClr val="bg1"/>
                </a:solidFill>
              </a:rPr>
              <a:t>Adversiting</a:t>
            </a:r>
            <a:r>
              <a:rPr lang="en-US" sz="1200" dirty="0" smtClean="0">
                <a:solidFill>
                  <a:schemeClr val="bg1"/>
                </a:solidFill>
              </a:rPr>
              <a:t> GRD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0DDE0-FB94-4E0B-9BE5-1EBE2A9863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Misidentified students at the HS level who had the pre-requisites needed for IT, but are minority/historically underrepresented students who didn’t have the skills to be successful in the course. HS had to go back and re-evaluate how they identified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0DDE0-FB94-4E0B-9BE5-1EBE2A9863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6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2BE5-6904-4278-B31C-DE166ED1D7B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9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6547-496C-4A1A-9AA3-4C06A31B5929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D51B-C9A8-479C-BCE7-C57461066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1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2BE5-6904-4278-B31C-DE166ED1D7B9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4410-E096-444F-AFF7-E10CBB42E6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7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25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Student Success </a:t>
            </a:r>
            <a:r>
              <a:rPr lang="en-US" sz="3600" dirty="0" smtClean="0">
                <a:solidFill>
                  <a:srgbClr val="FFC000"/>
                </a:solidFill>
              </a:rPr>
              <a:t>– </a:t>
            </a:r>
            <a:r>
              <a:rPr lang="en-US" sz="3200" dirty="0" smtClean="0">
                <a:solidFill>
                  <a:srgbClr val="FFC000"/>
                </a:solidFill>
              </a:rPr>
              <a:t>Diversity, Inclusion, &amp; Pathway Partnerships Through Change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KCSlog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" y="526949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7254" y="4807825"/>
            <a:ext cx="691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Angelo Markantonakis – Associate VP of Academic Programs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Daryle Adams – Director of CTE, STEM, &amp; ESL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Kelli Antonides – Director, Career &amp; College Promise Programs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Sparks of entrepreneu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88" y="1408255"/>
            <a:ext cx="3885223" cy="339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43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Framework for Success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04" y="1251384"/>
            <a:ext cx="5465792" cy="4607332"/>
          </a:xfrm>
          <a:prstGeom prst="rect">
            <a:avLst/>
          </a:prstGeom>
        </p:spPr>
      </p:pic>
      <p:pic>
        <p:nvPicPr>
          <p:cNvPr id="4" name="Picture 3" descr="KCSlogo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" y="526949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86800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KA</a:t>
            </a:r>
          </a:p>
        </p:txBody>
      </p:sp>
    </p:spTree>
    <p:extLst>
      <p:ext uri="{BB962C8B-B14F-4D97-AF65-F5344CB8AC3E}">
        <p14:creationId xmlns:p14="http://schemas.microsoft.com/office/powerpoint/2010/main" val="25899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Student Success in Action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 descr="KCSlogo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" y="526949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0630" y="1576776"/>
            <a:ext cx="7842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Growth in state’s dual enrollment program, Career &amp; College Promise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62 (2013) -&gt; 1192 (2019)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630" y="2743200"/>
            <a:ext cx="7306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Ways we are addressing diversity amidst growth: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Growth of course offerings offered on-site at high 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Multiple college orientations both at RCCC &amp; high 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Technology assistance on-site at each high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Monthly meetings with KCS 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Ensuring diversity within classes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48965" y="651357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A&amp;K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60" y="7848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Lessons Learned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460" y="985287"/>
            <a:ext cx="8229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Challenges of Information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Misidentified </a:t>
            </a:r>
            <a:r>
              <a:rPr lang="en-US" sz="2400" dirty="0">
                <a:solidFill>
                  <a:schemeClr val="bg1"/>
                </a:solidFill>
              </a:rPr>
              <a:t>students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Initial </a:t>
            </a:r>
            <a:r>
              <a:rPr lang="en-US" sz="2400" dirty="0">
                <a:solidFill>
                  <a:schemeClr val="bg1"/>
                </a:solidFill>
              </a:rPr>
              <a:t>pathway (mobile apps) was too advanced for students/underprepared. We had to go back to see how we could best meet the needs of students where they were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Soft skills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FERPA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4687455"/>
            <a:ext cx="3415146" cy="21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CSlogo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" y="526949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06060" y="651357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KA</a:t>
            </a:r>
          </a:p>
        </p:txBody>
      </p:sp>
    </p:spTree>
    <p:extLst>
      <p:ext uri="{BB962C8B-B14F-4D97-AF65-F5344CB8AC3E}">
        <p14:creationId xmlns:p14="http://schemas.microsoft.com/office/powerpoint/2010/main" val="7871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Considering Cultural Capital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3059" y="1402130"/>
            <a:ext cx="3484464" cy="28623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Challenges at Rowan-Cabarrus…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 smtClean="0"/>
              <a:t>register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Parent night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Orientation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Technology login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FERPA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Money for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Textbooks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Consumables</a:t>
            </a:r>
          </a:p>
          <a:p>
            <a:endParaRPr lang="en-US" dirty="0"/>
          </a:p>
        </p:txBody>
      </p:sp>
      <p:pic>
        <p:nvPicPr>
          <p:cNvPr id="4" name="Picture 3" descr="KCSlog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" y="526949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26523" y="6488668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A&amp;D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02130"/>
            <a:ext cx="3484464" cy="2862322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 smtClean="0"/>
              <a:t>What are some examples of cultural capital </a:t>
            </a:r>
            <a:r>
              <a:rPr lang="en-US" dirty="0" smtClean="0"/>
              <a:t>that go further than money when it comes to a student’s educational pursuit?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challenges does cultural capital present to your schools? What are you doing to overcome these challenges?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36" y="4894960"/>
            <a:ext cx="2605782" cy="193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Questions?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70364"/>
            <a:ext cx="81326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Angelo Markantonakis: angelo.markantonakis@rccc.edu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Daryle Adams: </a:t>
            </a:r>
            <a:r>
              <a:rPr lang="en-US" sz="2800" dirty="0" smtClean="0">
                <a:solidFill>
                  <a:schemeClr val="bg1"/>
                </a:solidFill>
              </a:rPr>
              <a:t>daryle.adams@kcs.k12.nc.us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Kelli Antonides: kelli.Antonides@rccc.edu</a:t>
            </a:r>
          </a:p>
          <a:p>
            <a:pPr algn="ctr"/>
            <a:endParaRPr lang="en-US" dirty="0"/>
          </a:p>
        </p:txBody>
      </p:sp>
      <p:pic>
        <p:nvPicPr>
          <p:cNvPr id="4" name="Picture 3" descr="KCSlog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" y="526949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1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Rowan Cabarrus Community College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KCSlog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" y="526949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331" y="1582631"/>
            <a:ext cx="35520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Founded…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Campus locations…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Population/Student Demographics…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Marketing Enrollment story…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Programs/Transfer…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86800" y="6513574"/>
            <a:ext cx="56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82631"/>
            <a:ext cx="4223743" cy="3356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44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Why are we here?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2" descr="KCSlog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" y="526949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1417638"/>
            <a:ext cx="7772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Combatting our challenges with diversity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Dual enrollment successes &amp; lessons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Establishing cultural capital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Recurring meetings &amp; communication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Interventions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86800" y="6513574"/>
            <a:ext cx="56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Activity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 descr="KCSlog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" y="526949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9084" y="2013547"/>
            <a:ext cx="79658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 past is the past and we have to move forward to make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As educators and administrators, you control student pathways and influence decisions.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Change is a top down process that begins with the support of administration.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All students have equal access and equal opportunity to successfully pursue an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851" y="1299172"/>
            <a:ext cx="674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4 Corners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0" y="6488690"/>
            <a:ext cx="637309" cy="36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Kannapolis City Schools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 descr="KCSlog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" y="526949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77" y="2099391"/>
            <a:ext cx="80889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We </a:t>
            </a:r>
            <a:r>
              <a:rPr lang="en-US" sz="2000" dirty="0">
                <a:solidFill>
                  <a:schemeClr val="bg1"/>
                </a:solidFill>
              </a:rPr>
              <a:t>are gatekeepers and can remove barriers and create a different path forward.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 must commit to examining our history in order to fully understand institutional and structural racism.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 must hold ourselves accountable in areas where change is needed.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We must seek conversation outside of our comfort zone.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ALL of our students deserve inclusive, high-quality education in a safe environment where they feel respected, supported and are given every opportunity to succeed.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8574" y="1552936"/>
            <a:ext cx="480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KCS Beliefs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7015" y="6513574"/>
            <a:ext cx="456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10263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Building Partnerships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 descr="KCSlog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" y="526949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1417638"/>
            <a:ext cx="3616036" cy="44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29115" y="6488668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10298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0"/>
          <a:stretch/>
        </p:blipFill>
        <p:spPr>
          <a:xfrm>
            <a:off x="5734354" y="1614799"/>
            <a:ext cx="3334275" cy="131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/>
          <a:stretch/>
        </p:blipFill>
        <p:spPr>
          <a:xfrm>
            <a:off x="3102126" y="627691"/>
            <a:ext cx="2561147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3" y="2576908"/>
            <a:ext cx="3334276" cy="187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61" y="3735874"/>
            <a:ext cx="3227262" cy="166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8695252" y="6488668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3" y="627691"/>
            <a:ext cx="2313464" cy="1147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853" y="5646070"/>
            <a:ext cx="1029693" cy="116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20000">
        <p15:prstTrans prst="peelOff"/>
      </p:transition>
    </mc:Choice>
    <mc:Fallback xmlns="">
      <p:transition spd="slow" advClick="0" advTm="1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21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KCS demographics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114655"/>
              </p:ext>
            </p:extLst>
          </p:nvPr>
        </p:nvGraphicFramePr>
        <p:xfrm>
          <a:off x="96982" y="836601"/>
          <a:ext cx="4572000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544630"/>
              </p:ext>
            </p:extLst>
          </p:nvPr>
        </p:nvGraphicFramePr>
        <p:xfrm>
          <a:off x="4668982" y="836601"/>
          <a:ext cx="4572000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502246"/>
              </p:ext>
            </p:extLst>
          </p:nvPr>
        </p:nvGraphicFramePr>
        <p:xfrm>
          <a:off x="2403763" y="3457409"/>
          <a:ext cx="4336473" cy="303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8700869" y="6488668"/>
            <a:ext cx="456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</a:t>
            </a:r>
          </a:p>
        </p:txBody>
      </p:sp>
    </p:spTree>
    <p:extLst>
      <p:ext uri="{BB962C8B-B14F-4D97-AF65-F5344CB8AC3E}">
        <p14:creationId xmlns:p14="http://schemas.microsoft.com/office/powerpoint/2010/main" val="39985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Pathways to success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669" y="1626577"/>
            <a:ext cx="7913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3 dual enrollment pathways offered on-site at high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Welding, Information Technology, &amp; Advertising &amp; Graphic Design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Eliminate transportation barriers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Tuition &amp; textbooks are free to students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KCSlog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" y="5269490"/>
            <a:ext cx="1266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008" y="3717774"/>
            <a:ext cx="757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Pathway successes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6479576"/>
            <a:ext cx="48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7301</TotalTime>
  <Words>523</Words>
  <Application>Microsoft Office PowerPoint</Application>
  <PresentationFormat>On-screen Show (4:3)</PresentationFormat>
  <Paragraphs>95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Student Success – Diversity, Inclusion, &amp; Pathway Partnerships Through Change</vt:lpstr>
      <vt:lpstr>Overview of Rowan Cabarrus Community College</vt:lpstr>
      <vt:lpstr>Why are we here?</vt:lpstr>
      <vt:lpstr>Activity</vt:lpstr>
      <vt:lpstr>Kannapolis City Schools</vt:lpstr>
      <vt:lpstr>Building Partnerships</vt:lpstr>
      <vt:lpstr>PowerPoint Presentation</vt:lpstr>
      <vt:lpstr>KCS demographics</vt:lpstr>
      <vt:lpstr>Pathways to success </vt:lpstr>
      <vt:lpstr>Framework for Success</vt:lpstr>
      <vt:lpstr>Student Success in Action</vt:lpstr>
      <vt:lpstr>Lessons Learned</vt:lpstr>
      <vt:lpstr>Considering Cultural Capital</vt:lpstr>
      <vt:lpstr>Questions?</vt:lpstr>
    </vt:vector>
  </TitlesOfParts>
  <Company>RCCC.edu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CCP New Student Orientation - Updated 08-06-18</dc:title>
  <dc:creator>Zach Kendra</dc:creator>
  <dc:description>RCCC Links</dc:description>
  <cp:lastModifiedBy>Janae Moore</cp:lastModifiedBy>
  <cp:revision>250</cp:revision>
  <cp:lastPrinted>2015-05-01T12:21:20Z</cp:lastPrinted>
  <dcterms:created xsi:type="dcterms:W3CDTF">2015-01-03T20:55:58Z</dcterms:created>
  <dcterms:modified xsi:type="dcterms:W3CDTF">2019-03-20T16:46:28Z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CCP New Student Orientation - Updated 08-06-18</vt:lpwstr>
  </property>
  <property fmtid="{D5CDD505-2E9C-101B-9397-08002B2CF9AE}" pid="3" name="SlideDescription">
    <vt:lpwstr>RCCC Links</vt:lpwstr>
  </property>
</Properties>
</file>